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
  </p:notesMasterIdLst>
  <p:sldIdLst>
    <p:sldId id="256" r:id="rId2"/>
    <p:sldId id="259" r:id="rId3"/>
    <p:sldId id="260" r:id="rId4"/>
    <p:sldId id="267" r:id="rId5"/>
    <p:sldId id="269" r:id="rId6"/>
    <p:sldId id="271" r:id="rId7"/>
    <p:sldId id="273"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07" autoAdjust="0"/>
  </p:normalViewPr>
  <p:slideViewPr>
    <p:cSldViewPr snapToGrid="0">
      <p:cViewPr varScale="1">
        <p:scale>
          <a:sx n="82" d="100"/>
          <a:sy n="82" d="100"/>
        </p:scale>
        <p:origin x="11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1D7406-56BD-4251-B688-D8441D7F2249}" type="datetimeFigureOut">
              <a:rPr lang="zh-SG" altLang="en-US" smtClean="0"/>
              <a:t>1/7/2023</a:t>
            </a:fld>
            <a:endParaRPr lang="zh-SG"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zh-SG"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A12FD-097E-4ECA-9BF6-E4D82D1511FD}" type="slidenum">
              <a:rPr lang="zh-SG" altLang="en-US" smtClean="0"/>
              <a:t>‹#›</a:t>
            </a:fld>
            <a:endParaRPr lang="zh-SG" altLang="en-US"/>
          </a:p>
        </p:txBody>
      </p:sp>
    </p:spTree>
    <p:extLst>
      <p:ext uri="{BB962C8B-B14F-4D97-AF65-F5344CB8AC3E}">
        <p14:creationId xmlns:p14="http://schemas.microsoft.com/office/powerpoint/2010/main" val="152658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altLang="zh-SG" b="0" i="0" dirty="0">
                <a:solidFill>
                  <a:srgbClr val="374151"/>
                </a:solidFill>
                <a:effectLst/>
                <a:latin typeface="Söhne"/>
              </a:rPr>
              <a:t>Good [Morning/Afternoon]. My name is Siqi, a year 4 student here at SUTD.</a:t>
            </a:r>
          </a:p>
          <a:p>
            <a:pPr algn="l">
              <a:buFont typeface="Arial" panose="020B0604020202020204" pitchFamily="34" charset="0"/>
              <a:buChar char="•"/>
            </a:pPr>
            <a:r>
              <a:rPr lang="en-US" altLang="zh-SG" b="0" i="0" dirty="0">
                <a:solidFill>
                  <a:srgbClr val="374151"/>
                </a:solidFill>
                <a:effectLst/>
                <a:latin typeface="Söhne"/>
              </a:rPr>
              <a:t>Today, I will be introducing you the SUTD Time Planner developed be me, A web tool for SUTD students to search for and pre-schedule courses. a revolutionary tool designed to transform the course planning process for our fellow SUTD students."</a:t>
            </a:r>
          </a:p>
          <a:p>
            <a:pPr algn="l">
              <a:buFont typeface="Arial" panose="020B0604020202020204" pitchFamily="34" charset="0"/>
              <a:buChar char="•"/>
            </a:pPr>
            <a:r>
              <a:rPr lang="en-US" altLang="zh-SG" b="0" i="0" dirty="0">
                <a:solidFill>
                  <a:srgbClr val="374151"/>
                </a:solidFill>
                <a:effectLst/>
                <a:latin typeface="Söhne"/>
              </a:rPr>
              <a:t>Key Points to Be Covered: "Throughout this presentation, I will highlight the challenges students face with course planning, showcase the benefits of the SUTD Time Planner, and request your support in providing the official course data needed to make this web application a reality."</a:t>
            </a:r>
          </a:p>
          <a:p>
            <a:pPr algn="l">
              <a:buFont typeface="Arial" panose="020B0604020202020204" pitchFamily="34" charset="0"/>
              <a:buChar char="•"/>
            </a:pPr>
            <a:r>
              <a:rPr lang="en-US" altLang="zh-SG" b="0" i="0" dirty="0">
                <a:solidFill>
                  <a:srgbClr val="374151"/>
                </a:solidFill>
                <a:effectLst/>
                <a:latin typeface="Söhne"/>
              </a:rPr>
              <a:t>Engaging Question: "But first, let me ask you: How often have you seen students struggle with selecting courses, managing their schedules, and avoiding time conflicts? The SUTD Time Planner aims to address these challenges head-on."</a:t>
            </a:r>
          </a:p>
          <a:p>
            <a:pPr algn="l">
              <a:buFont typeface="Arial" panose="020B0604020202020204" pitchFamily="34" charset="0"/>
              <a:buChar char="•"/>
            </a:pPr>
            <a:r>
              <a:rPr lang="en-US" altLang="zh-SG" b="0" i="0" dirty="0">
                <a:solidFill>
                  <a:srgbClr val="374151"/>
                </a:solidFill>
                <a:effectLst/>
                <a:latin typeface="Söhne"/>
              </a:rPr>
              <a:t>Transition Statement: "Now, let's delve into the details and discover how this innovative web application can transform the course planning experience for SUTD students."</a:t>
            </a:r>
          </a:p>
          <a:p>
            <a:endParaRPr lang="zh-SG" altLang="en-US" dirty="0"/>
          </a:p>
        </p:txBody>
      </p:sp>
      <p:sp>
        <p:nvSpPr>
          <p:cNvPr id="4" name="Slide Number Placeholder 3"/>
          <p:cNvSpPr>
            <a:spLocks noGrp="1"/>
          </p:cNvSpPr>
          <p:nvPr>
            <p:ph type="sldNum" sz="quarter" idx="5"/>
          </p:nvPr>
        </p:nvSpPr>
        <p:spPr/>
        <p:txBody>
          <a:bodyPr/>
          <a:lstStyle/>
          <a:p>
            <a:fld id="{D24A12FD-097E-4ECA-9BF6-E4D82D1511FD}" type="slidenum">
              <a:rPr lang="zh-SG" altLang="en-US" smtClean="0"/>
              <a:t>2</a:t>
            </a:fld>
            <a:endParaRPr lang="zh-SG" altLang="en-US"/>
          </a:p>
        </p:txBody>
      </p:sp>
    </p:spTree>
    <p:extLst>
      <p:ext uri="{BB962C8B-B14F-4D97-AF65-F5344CB8AC3E}">
        <p14:creationId xmlns:p14="http://schemas.microsoft.com/office/powerpoint/2010/main" val="20420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SG"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4A12FD-097E-4ECA-9BF6-E4D82D1511FD}"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165650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SG"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4A12FD-097E-4ECA-9BF6-E4D82D1511FD}"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4653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SG"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4A12FD-097E-4ECA-9BF6-E4D82D1511FD}"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5382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SG" altLang="en-US" dirty="0"/>
          </a:p>
        </p:txBody>
      </p:sp>
      <p:sp>
        <p:nvSpPr>
          <p:cNvPr id="4" name="Slide Number Placeholder 3"/>
          <p:cNvSpPr>
            <a:spLocks noGrp="1"/>
          </p:cNvSpPr>
          <p:nvPr>
            <p:ph type="sldNum" sz="quarter" idx="5"/>
          </p:nvPr>
        </p:nvSpPr>
        <p:spPr/>
        <p:txBody>
          <a:bodyPr/>
          <a:lstStyle/>
          <a:p>
            <a:fld id="{D24A12FD-097E-4ECA-9BF6-E4D82D1511FD}" type="slidenum">
              <a:rPr lang="zh-SG" altLang="en-US" smtClean="0"/>
              <a:t>8</a:t>
            </a:fld>
            <a:endParaRPr lang="zh-SG" altLang="en-US"/>
          </a:p>
        </p:txBody>
      </p:sp>
    </p:spTree>
    <p:extLst>
      <p:ext uri="{BB962C8B-B14F-4D97-AF65-F5344CB8AC3E}">
        <p14:creationId xmlns:p14="http://schemas.microsoft.com/office/powerpoint/2010/main" val="193798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SG"/>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SG"/>
              <a:t>Click to edit Master subtitle style</a:t>
            </a:r>
            <a:endParaRPr lang="en-US" dirty="0"/>
          </a:p>
        </p:txBody>
      </p:sp>
      <p:sp>
        <p:nvSpPr>
          <p:cNvPr id="4" name="Date Placeholder 3"/>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239559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298282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SG"/>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67175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Content Placeholder 2"/>
          <p:cNvSpPr>
            <a:spLocks noGrp="1"/>
          </p:cNvSpPr>
          <p:nvPr>
            <p:ph idx="1"/>
          </p:nvPr>
        </p:nvSpPr>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355813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SG"/>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SG"/>
              <a:t>Click to edit Master text styles</a:t>
            </a:r>
          </a:p>
        </p:txBody>
      </p:sp>
      <p:sp>
        <p:nvSpPr>
          <p:cNvPr id="4" name="Date Placeholder 3"/>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2891434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5" name="Date Placeholder 4"/>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1018356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SG"/>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SG"/>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SG"/>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7" name="Date Placeholder 6"/>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56859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Date Placeholder 2"/>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4149977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358411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SG"/>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SG"/>
              <a:t>Click to edit Master text styles</a:t>
            </a:r>
          </a:p>
        </p:txBody>
      </p:sp>
      <p:sp>
        <p:nvSpPr>
          <p:cNvPr id="5" name="Date Placeholder 4"/>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301597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SG"/>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SG"/>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SG"/>
              <a:t>Click to edit Master text styles</a:t>
            </a:r>
          </a:p>
        </p:txBody>
      </p:sp>
      <p:sp>
        <p:nvSpPr>
          <p:cNvPr id="5" name="Date Placeholder 4"/>
          <p:cNvSpPr>
            <a:spLocks noGrp="1"/>
          </p:cNvSpPr>
          <p:nvPr>
            <p:ph type="dt" sz="half" idx="10"/>
          </p:nvPr>
        </p:nvSpPr>
        <p:spPr/>
        <p:txBody>
          <a:bodyPr/>
          <a:lstStyle/>
          <a:p>
            <a:fld id="{72165614-DAA8-45C1-93FA-FFB40180016F}" type="datetimeFigureOut">
              <a:rPr lang="zh-SG" altLang="en-US" smtClean="0"/>
              <a:t>1/7/2023</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3291967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SG"/>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65614-DAA8-45C1-93FA-FFB40180016F}" type="datetimeFigureOut">
              <a:rPr lang="zh-SG" altLang="en-US" smtClean="0"/>
              <a:t>1/7/2023</a:t>
            </a:fld>
            <a:endParaRPr lang="zh-SG"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9A4A6-B75D-41A5-B378-57D54746F91B}" type="slidenum">
              <a:rPr lang="zh-SG" altLang="en-US" smtClean="0"/>
              <a:t>‹#›</a:t>
            </a:fld>
            <a:endParaRPr lang="zh-SG" altLang="en-US"/>
          </a:p>
        </p:txBody>
      </p:sp>
    </p:spTree>
    <p:extLst>
      <p:ext uri="{BB962C8B-B14F-4D97-AF65-F5344CB8AC3E}">
        <p14:creationId xmlns:p14="http://schemas.microsoft.com/office/powerpoint/2010/main" val="27579428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TsukiSky/SUTDTimePlanner"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oust.github.io/"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sukiSky/SUTDTimePlanner"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1">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3">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5">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1" name="Oval 16">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7">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18">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19">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20">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1">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23">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25">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9" name="Straight Connector 26">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27">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28">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29">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63" name="Group 31">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4" name="Rectangle 37">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39">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9018B45-6268-957E-CC45-18C2C1F2FBF1}"/>
              </a:ext>
            </a:extLst>
          </p:cNvPr>
          <p:cNvSpPr>
            <a:spLocks noGrp="1"/>
          </p:cNvSpPr>
          <p:nvPr>
            <p:ph type="ctrTitle"/>
          </p:nvPr>
        </p:nvSpPr>
        <p:spPr>
          <a:xfrm>
            <a:off x="626591" y="4444374"/>
            <a:ext cx="10811645" cy="481700"/>
          </a:xfrm>
          <a:noFill/>
        </p:spPr>
        <p:txBody>
          <a:bodyPr anchor="t">
            <a:normAutofit fontScale="90000"/>
          </a:bodyPr>
          <a:lstStyle/>
          <a:p>
            <a:pPr algn="l"/>
            <a:r>
              <a:rPr lang="en-US" altLang="zh-SG" sz="2800" b="1" dirty="0">
                <a:solidFill>
                  <a:schemeClr val="bg1"/>
                </a:solidFill>
              </a:rPr>
              <a:t>A web application tool for SUTD students to search for and pre-schedule courses.</a:t>
            </a:r>
            <a:endParaRPr lang="zh-SG" altLang="en-US" sz="2800" b="1" dirty="0">
              <a:solidFill>
                <a:schemeClr val="bg1"/>
              </a:solidFill>
            </a:endParaRPr>
          </a:p>
        </p:txBody>
      </p:sp>
      <p:sp>
        <p:nvSpPr>
          <p:cNvPr id="3" name="Subtitle 2">
            <a:extLst>
              <a:ext uri="{FF2B5EF4-FFF2-40B4-BE49-F238E27FC236}">
                <a16:creationId xmlns:a16="http://schemas.microsoft.com/office/drawing/2014/main" id="{8D3F774E-B1D8-33BA-8777-5BB038A05E8D}"/>
              </a:ext>
            </a:extLst>
          </p:cNvPr>
          <p:cNvSpPr>
            <a:spLocks noGrp="1"/>
          </p:cNvSpPr>
          <p:nvPr>
            <p:ph type="subTitle" idx="1"/>
          </p:nvPr>
        </p:nvSpPr>
        <p:spPr>
          <a:xfrm>
            <a:off x="626591" y="4953627"/>
            <a:ext cx="6107291" cy="503278"/>
          </a:xfrm>
          <a:noFill/>
        </p:spPr>
        <p:txBody>
          <a:bodyPr anchor="t">
            <a:normAutofit/>
          </a:bodyPr>
          <a:lstStyle/>
          <a:p>
            <a:pPr algn="l"/>
            <a:r>
              <a:rPr lang="en-US" altLang="zh-SG" dirty="0">
                <a:solidFill>
                  <a:schemeClr val="bg1"/>
                </a:solidFill>
                <a:hlinkClick r:id="rId2"/>
              </a:rPr>
              <a:t>https://github.com/TsukiSky/SUTDTimePlanner</a:t>
            </a:r>
            <a:endParaRPr lang="en-US" altLang="zh-SG" dirty="0">
              <a:solidFill>
                <a:schemeClr val="bg1"/>
              </a:solidFill>
            </a:endParaRPr>
          </a:p>
          <a:p>
            <a:pPr algn="l"/>
            <a:endParaRPr lang="zh-SG" altLang="en-US" dirty="0">
              <a:solidFill>
                <a:schemeClr val="bg1"/>
              </a:solidFill>
            </a:endParaRPr>
          </a:p>
        </p:txBody>
      </p:sp>
      <p:pic>
        <p:nvPicPr>
          <p:cNvPr id="7" name="Picture 6">
            <a:extLst>
              <a:ext uri="{FF2B5EF4-FFF2-40B4-BE49-F238E27FC236}">
                <a16:creationId xmlns:a16="http://schemas.microsoft.com/office/drawing/2014/main" id="{25453F96-4068-876F-6E5E-28B2FFB72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00" y="1485382"/>
            <a:ext cx="11443476" cy="1230171"/>
          </a:xfrm>
          <a:prstGeom prst="rect">
            <a:avLst/>
          </a:prstGeom>
        </p:spPr>
      </p:pic>
      <p:grpSp>
        <p:nvGrpSpPr>
          <p:cNvPr id="66" name="Group 45">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7" name="Straight Connector 46">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278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793CE-592D-270E-2F61-FEE37CE9669E}"/>
              </a:ext>
            </a:extLst>
          </p:cNvPr>
          <p:cNvSpPr>
            <a:spLocks noGrp="1"/>
          </p:cNvSpPr>
          <p:nvPr>
            <p:ph type="title"/>
          </p:nvPr>
        </p:nvSpPr>
        <p:spPr>
          <a:xfrm>
            <a:off x="4049341" y="984857"/>
            <a:ext cx="4090269" cy="820960"/>
          </a:xfrm>
          <a:noFill/>
        </p:spPr>
        <p:txBody>
          <a:bodyPr vert="horz" lIns="91440" tIns="45720" rIns="91440" bIns="45720" rtlCol="0" anchor="ctr">
            <a:noAutofit/>
          </a:bodyPr>
          <a:lstStyle/>
          <a:p>
            <a:r>
              <a:rPr lang="en-US" altLang="zh-SG" sz="6000" kern="1200" dirty="0">
                <a:solidFill>
                  <a:schemeClr val="bg1"/>
                </a:solidFill>
                <a:latin typeface="+mj-lt"/>
                <a:ea typeface="+mj-ea"/>
                <a:cs typeface="+mj-cs"/>
              </a:rPr>
              <a:t>Introduction</a:t>
            </a:r>
          </a:p>
        </p:txBody>
      </p:sp>
      <p:sp>
        <p:nvSpPr>
          <p:cNvPr id="4" name="Title 1">
            <a:extLst>
              <a:ext uri="{FF2B5EF4-FFF2-40B4-BE49-F238E27FC236}">
                <a16:creationId xmlns:a16="http://schemas.microsoft.com/office/drawing/2014/main" id="{AE30F8A5-BA48-11B6-6312-009A00EDE426}"/>
              </a:ext>
            </a:extLst>
          </p:cNvPr>
          <p:cNvSpPr txBox="1">
            <a:spLocks/>
          </p:cNvSpPr>
          <p:nvPr/>
        </p:nvSpPr>
        <p:spPr>
          <a:xfrm>
            <a:off x="688652" y="2118265"/>
            <a:ext cx="10811645" cy="90932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SG" sz="2800" b="1" dirty="0">
                <a:solidFill>
                  <a:schemeClr val="bg1"/>
                </a:solidFill>
              </a:rPr>
              <a:t>A web application designed to transform the course planning process for our SUTD students, enabling  searching and  pre-scheduling courses.</a:t>
            </a:r>
          </a:p>
          <a:p>
            <a:endParaRPr lang="en-US" altLang="zh-SG" sz="2800" b="1" dirty="0">
              <a:solidFill>
                <a:schemeClr val="bg1"/>
              </a:solidFill>
            </a:endParaRPr>
          </a:p>
        </p:txBody>
      </p:sp>
      <p:sp>
        <p:nvSpPr>
          <p:cNvPr id="5" name="TextBox 4">
            <a:extLst>
              <a:ext uri="{FF2B5EF4-FFF2-40B4-BE49-F238E27FC236}">
                <a16:creationId xmlns:a16="http://schemas.microsoft.com/office/drawing/2014/main" id="{4C4BC6F9-BF40-50AE-2312-A05EA4355179}"/>
              </a:ext>
            </a:extLst>
          </p:cNvPr>
          <p:cNvSpPr txBox="1"/>
          <p:nvPr/>
        </p:nvSpPr>
        <p:spPr>
          <a:xfrm>
            <a:off x="686898" y="3139935"/>
            <a:ext cx="10320866" cy="3108543"/>
          </a:xfrm>
          <a:prstGeom prst="rect">
            <a:avLst/>
          </a:prstGeom>
          <a:noFill/>
        </p:spPr>
        <p:txBody>
          <a:bodyPr wrap="square" rtlCol="0">
            <a:spAutoFit/>
          </a:bodyPr>
          <a:lstStyle/>
          <a:p>
            <a:pPr marL="457200" indent="-457200">
              <a:buFont typeface="Arial" panose="020B0604020202020204" pitchFamily="34" charset="0"/>
              <a:buChar char="•"/>
            </a:pPr>
            <a:r>
              <a:rPr lang="en-US" altLang="zh-SG" sz="2800" dirty="0">
                <a:solidFill>
                  <a:schemeClr val="bg1"/>
                </a:solidFill>
              </a:rPr>
              <a:t>Challenges Now Students Face With</a:t>
            </a:r>
          </a:p>
          <a:p>
            <a:endParaRPr lang="en-US" altLang="zh-SG" sz="2800" dirty="0">
              <a:solidFill>
                <a:schemeClr val="bg1"/>
              </a:solidFill>
            </a:endParaRPr>
          </a:p>
          <a:p>
            <a:pPr marL="457200" indent="-457200">
              <a:buFont typeface="Arial" panose="020B0604020202020204" pitchFamily="34" charset="0"/>
              <a:buChar char="•"/>
            </a:pPr>
            <a:r>
              <a:rPr lang="en-US" altLang="zh-SG" sz="2800" dirty="0">
                <a:solidFill>
                  <a:schemeClr val="bg1"/>
                </a:solidFill>
              </a:rPr>
              <a:t>Motivation</a:t>
            </a:r>
          </a:p>
          <a:p>
            <a:pPr marL="457200" indent="-457200">
              <a:buFont typeface="Arial" panose="020B0604020202020204" pitchFamily="34" charset="0"/>
              <a:buChar char="•"/>
            </a:pPr>
            <a:endParaRPr lang="en-US" altLang="zh-SG" sz="2800" dirty="0">
              <a:solidFill>
                <a:schemeClr val="bg1"/>
              </a:solidFill>
            </a:endParaRPr>
          </a:p>
          <a:p>
            <a:pPr marL="457200" indent="-457200">
              <a:buFont typeface="Arial" panose="020B0604020202020204" pitchFamily="34" charset="0"/>
              <a:buChar char="•"/>
            </a:pPr>
            <a:r>
              <a:rPr lang="en-US" altLang="zh-SG" sz="2800" dirty="0">
                <a:solidFill>
                  <a:schemeClr val="bg1"/>
                </a:solidFill>
              </a:rPr>
              <a:t>Website Showcase</a:t>
            </a:r>
          </a:p>
          <a:p>
            <a:pPr marL="457200" indent="-457200">
              <a:buFont typeface="Arial" panose="020B0604020202020204" pitchFamily="34" charset="0"/>
              <a:buChar char="•"/>
            </a:pPr>
            <a:endParaRPr lang="en-US" altLang="zh-SG" sz="2800" dirty="0">
              <a:solidFill>
                <a:schemeClr val="bg1"/>
              </a:solidFill>
            </a:endParaRPr>
          </a:p>
          <a:p>
            <a:pPr marL="457200" indent="-457200">
              <a:buFont typeface="Arial" panose="020B0604020202020204" pitchFamily="34" charset="0"/>
              <a:buChar char="•"/>
            </a:pPr>
            <a:r>
              <a:rPr lang="en-US" altLang="zh-SG" sz="2800" dirty="0">
                <a:solidFill>
                  <a:schemeClr val="bg1"/>
                </a:solidFill>
              </a:rPr>
              <a:t>Request for Official Supports</a:t>
            </a:r>
          </a:p>
        </p:txBody>
      </p:sp>
    </p:spTree>
    <p:extLst>
      <p:ext uri="{BB962C8B-B14F-4D97-AF65-F5344CB8AC3E}">
        <p14:creationId xmlns:p14="http://schemas.microsoft.com/office/powerpoint/2010/main" val="3343207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D763D-AAC8-98EC-6B4D-B21112DC64EB}"/>
              </a:ext>
            </a:extLst>
          </p:cNvPr>
          <p:cNvSpPr>
            <a:spLocks noGrp="1"/>
          </p:cNvSpPr>
          <p:nvPr>
            <p:ph type="title"/>
          </p:nvPr>
        </p:nvSpPr>
        <p:spPr>
          <a:xfrm>
            <a:off x="629639" y="1709270"/>
            <a:ext cx="5394641" cy="3590925"/>
          </a:xfrm>
          <a:noFill/>
        </p:spPr>
        <p:txBody>
          <a:bodyPr vert="horz" lIns="91440" tIns="45720" rIns="91440" bIns="45720" rtlCol="0" anchor="ctr">
            <a:normAutofit/>
          </a:bodyPr>
          <a:lstStyle/>
          <a:p>
            <a:r>
              <a:rPr lang="en-US" altLang="zh-SG" sz="4800" kern="1200" dirty="0">
                <a:solidFill>
                  <a:schemeClr val="bg1"/>
                </a:solidFill>
                <a:latin typeface="+mj-lt"/>
                <a:ea typeface="+mj-ea"/>
                <a:cs typeface="+mj-cs"/>
              </a:rPr>
              <a:t>Challenges</a:t>
            </a:r>
          </a:p>
        </p:txBody>
      </p:sp>
      <p:pic>
        <p:nvPicPr>
          <p:cNvPr id="9" name="Picture 8" descr="A picture containing text, screenshot, diagram, square&#10;&#10;Description automatically generated">
            <a:extLst>
              <a:ext uri="{FF2B5EF4-FFF2-40B4-BE49-F238E27FC236}">
                <a16:creationId xmlns:a16="http://schemas.microsoft.com/office/drawing/2014/main" id="{30F3CBB6-8202-9193-2F2C-20489EEF6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322" y="1765154"/>
            <a:ext cx="5922814" cy="3615267"/>
          </a:xfrm>
          <a:prstGeom prst="rect">
            <a:avLst/>
          </a:prstGeom>
        </p:spPr>
      </p:pic>
      <p:pic>
        <p:nvPicPr>
          <p:cNvPr id="19" name="Picture 18" descr="A picture containing text, screenshot, number, parallel&#10;&#10;Description automatically generated">
            <a:extLst>
              <a:ext uri="{FF2B5EF4-FFF2-40B4-BE49-F238E27FC236}">
                <a16:creationId xmlns:a16="http://schemas.microsoft.com/office/drawing/2014/main" id="{CF8C0E8B-568F-DC7D-6D7D-F9F7D44CF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50" y="2277077"/>
            <a:ext cx="4693793" cy="285983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9C2542F8-D44D-787E-2E13-C4F0A787A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956" y="1222029"/>
            <a:ext cx="5479546" cy="4670308"/>
          </a:xfrm>
          <a:prstGeom prst="rect">
            <a:avLst/>
          </a:prstGeom>
        </p:spPr>
      </p:pic>
      <p:sp>
        <p:nvSpPr>
          <p:cNvPr id="4" name="Title 1">
            <a:extLst>
              <a:ext uri="{FF2B5EF4-FFF2-40B4-BE49-F238E27FC236}">
                <a16:creationId xmlns:a16="http://schemas.microsoft.com/office/drawing/2014/main" id="{DE7B75AF-3D68-C1A3-A01B-9BCB73881404}"/>
              </a:ext>
            </a:extLst>
          </p:cNvPr>
          <p:cNvSpPr txBox="1">
            <a:spLocks/>
          </p:cNvSpPr>
          <p:nvPr/>
        </p:nvSpPr>
        <p:spPr>
          <a:xfrm rot="18974730">
            <a:off x="4073287" y="2894604"/>
            <a:ext cx="9092634" cy="1068791"/>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SG" sz="6000" b="1" dirty="0">
                <a:solidFill>
                  <a:srgbClr val="FF0000"/>
                </a:solidFill>
              </a:rPr>
              <a:t>Which course should I enroll?</a:t>
            </a:r>
          </a:p>
          <a:p>
            <a:endParaRPr lang="en-US" altLang="zh-SG" sz="2800" b="1" dirty="0">
              <a:solidFill>
                <a:schemeClr val="bg1"/>
              </a:solidFill>
            </a:endParaRPr>
          </a:p>
        </p:txBody>
      </p:sp>
      <p:sp>
        <p:nvSpPr>
          <p:cNvPr id="29" name="Title 1">
            <a:extLst>
              <a:ext uri="{FF2B5EF4-FFF2-40B4-BE49-F238E27FC236}">
                <a16:creationId xmlns:a16="http://schemas.microsoft.com/office/drawing/2014/main" id="{EACBA2C6-17B8-E7DC-F79C-B35C42E6BAD2}"/>
              </a:ext>
            </a:extLst>
          </p:cNvPr>
          <p:cNvSpPr txBox="1">
            <a:spLocks/>
          </p:cNvSpPr>
          <p:nvPr/>
        </p:nvSpPr>
        <p:spPr>
          <a:xfrm rot="20930208">
            <a:off x="4459603" y="3032541"/>
            <a:ext cx="7632860" cy="897477"/>
          </a:xfrm>
          <a:prstGeom prst="rect">
            <a:avLst/>
          </a:prstGeom>
          <a:noFill/>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SG" sz="6000" b="1" dirty="0">
                <a:solidFill>
                  <a:srgbClr val="FF0000"/>
                </a:solidFill>
              </a:rPr>
              <a:t>Is there any time conflict?</a:t>
            </a:r>
          </a:p>
          <a:p>
            <a:endParaRPr lang="en-US" altLang="zh-SG" sz="2800" b="1" dirty="0">
              <a:solidFill>
                <a:schemeClr val="bg1"/>
              </a:solidFill>
            </a:endParaRPr>
          </a:p>
        </p:txBody>
      </p:sp>
      <p:sp>
        <p:nvSpPr>
          <p:cNvPr id="35" name="Title 1">
            <a:extLst>
              <a:ext uri="{FF2B5EF4-FFF2-40B4-BE49-F238E27FC236}">
                <a16:creationId xmlns:a16="http://schemas.microsoft.com/office/drawing/2014/main" id="{FE0E0418-EB02-1780-B1CE-737AC9244F93}"/>
              </a:ext>
            </a:extLst>
          </p:cNvPr>
          <p:cNvSpPr txBox="1">
            <a:spLocks/>
          </p:cNvSpPr>
          <p:nvPr/>
        </p:nvSpPr>
        <p:spPr>
          <a:xfrm>
            <a:off x="1299654" y="341936"/>
            <a:ext cx="8774655" cy="1739801"/>
          </a:xfrm>
          <a:prstGeom prst="rect">
            <a:avLst/>
          </a:prstGeom>
          <a:noFill/>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SG" sz="5700" b="1" dirty="0">
                <a:solidFill>
                  <a:srgbClr val="FF0000"/>
                </a:solidFill>
              </a:rPr>
              <a:t>IF conflicts are found in the enrolling stage, I will have no choice but re-enroll all courses! I will be slow, and I won’t have time to make a second plan, what if there are conflicts again!</a:t>
            </a:r>
            <a:endParaRPr lang="en-US" altLang="zh-SG" sz="2800" b="1" dirty="0">
              <a:solidFill>
                <a:schemeClr val="bg1"/>
              </a:solidFill>
            </a:endParaRPr>
          </a:p>
        </p:txBody>
      </p:sp>
    </p:spTree>
    <p:extLst>
      <p:ext uri="{BB962C8B-B14F-4D97-AF65-F5344CB8AC3E}">
        <p14:creationId xmlns:p14="http://schemas.microsoft.com/office/powerpoint/2010/main" val="977937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1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6793CE-592D-270E-2F61-FEE37CE9669E}"/>
              </a:ext>
            </a:extLst>
          </p:cNvPr>
          <p:cNvSpPr>
            <a:spLocks noGrp="1"/>
          </p:cNvSpPr>
          <p:nvPr>
            <p:ph type="title"/>
          </p:nvPr>
        </p:nvSpPr>
        <p:spPr>
          <a:xfrm>
            <a:off x="4651296" y="218942"/>
            <a:ext cx="2876391" cy="820960"/>
          </a:xfrm>
          <a:noFill/>
        </p:spPr>
        <p:txBody>
          <a:bodyPr vert="horz" lIns="91440" tIns="45720" rIns="91440" bIns="45720" rtlCol="0" anchor="ctr">
            <a:noAutofit/>
          </a:bodyPr>
          <a:lstStyle/>
          <a:p>
            <a:r>
              <a:rPr lang="en-US" altLang="zh-SG" sz="6000" kern="1200" dirty="0">
                <a:solidFill>
                  <a:schemeClr val="bg1"/>
                </a:solidFill>
                <a:latin typeface="+mj-lt"/>
                <a:ea typeface="+mj-ea"/>
                <a:cs typeface="+mj-cs"/>
              </a:rPr>
              <a:t>Solution</a:t>
            </a:r>
          </a:p>
        </p:txBody>
      </p:sp>
      <p:sp>
        <p:nvSpPr>
          <p:cNvPr id="4" name="Title 1">
            <a:extLst>
              <a:ext uri="{FF2B5EF4-FFF2-40B4-BE49-F238E27FC236}">
                <a16:creationId xmlns:a16="http://schemas.microsoft.com/office/drawing/2014/main" id="{AE30F8A5-BA48-11B6-6312-009A00EDE426}"/>
              </a:ext>
            </a:extLst>
          </p:cNvPr>
          <p:cNvSpPr txBox="1">
            <a:spLocks/>
          </p:cNvSpPr>
          <p:nvPr/>
        </p:nvSpPr>
        <p:spPr>
          <a:xfrm>
            <a:off x="579234" y="1258696"/>
            <a:ext cx="10811645" cy="90932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A website for students to </a:t>
            </a:r>
            <a:r>
              <a:rPr lang="en-US" altLang="zh-SG" sz="2800" b="1" dirty="0">
                <a:solidFill>
                  <a:prstClr val="white"/>
                </a:solidFill>
                <a:latin typeface="Calibri Light" panose="020F0302020204030204"/>
                <a:ea typeface="等线 Light" panose="02010600030101010101" pitchFamily="2" charset="-122"/>
              </a:rPr>
              <a:t>schedule their courses before the enrollment starts!</a:t>
            </a: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p:txBody>
      </p:sp>
      <p:sp>
        <p:nvSpPr>
          <p:cNvPr id="5" name="TextBox 4">
            <a:extLst>
              <a:ext uri="{FF2B5EF4-FFF2-40B4-BE49-F238E27FC236}">
                <a16:creationId xmlns:a16="http://schemas.microsoft.com/office/drawing/2014/main" id="{4C4BC6F9-BF40-50AE-2312-A05EA4355179}"/>
              </a:ext>
            </a:extLst>
          </p:cNvPr>
          <p:cNvSpPr txBox="1"/>
          <p:nvPr/>
        </p:nvSpPr>
        <p:spPr>
          <a:xfrm>
            <a:off x="577480" y="2280366"/>
            <a:ext cx="10320866" cy="4401205"/>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SG" sz="2800" b="1" dirty="0">
                <a:solidFill>
                  <a:prstClr val="white"/>
                </a:solidFill>
                <a:latin typeface="Calibri" panose="020F0502020204030204"/>
                <a:ea typeface="等线" panose="02010600030101010101" pitchFamily="2" charset="-122"/>
              </a:rPr>
              <a:t>Schedule</a:t>
            </a:r>
            <a:r>
              <a:rPr lang="en-US" altLang="zh-SG" sz="2800" dirty="0">
                <a:solidFill>
                  <a:prstClr val="white"/>
                </a:solidFill>
                <a:latin typeface="Calibri" panose="020F0502020204030204"/>
                <a:ea typeface="等线" panose="02010600030101010101" pitchFamily="2" charset="-122"/>
              </a:rPr>
              <a:t> </a:t>
            </a:r>
            <a:r>
              <a:rPr lang="en-US" altLang="zh-SG" sz="2800" b="1" dirty="0">
                <a:solidFill>
                  <a:prstClr val="white"/>
                </a:solidFill>
                <a:latin typeface="Calibri" panose="020F0502020204030204"/>
                <a:ea typeface="等线" panose="02010600030101010101" pitchFamily="2" charset="-122"/>
              </a:rPr>
              <a:t>courses with a timetable</a:t>
            </a:r>
          </a:p>
          <a:p>
            <a:pPr marL="914400" lvl="1" indent="-457200">
              <a:buFont typeface="Arial" panose="020B0604020202020204" pitchFamily="34" charset="0"/>
              <a:buChar char="•"/>
            </a:pPr>
            <a:r>
              <a:rPr kumimoji="0" lang="en-US" altLang="zh-SG"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rPr>
              <a:t>Search</a:t>
            </a:r>
          </a:p>
          <a:p>
            <a:pPr marL="914400" lvl="1" indent="-457200">
              <a:buFont typeface="Arial" panose="020B0604020202020204" pitchFamily="34" charset="0"/>
              <a:buChar char="•"/>
            </a:pPr>
            <a:r>
              <a:rPr lang="en-US" altLang="zh-SG" sz="2800" dirty="0">
                <a:solidFill>
                  <a:prstClr val="white"/>
                </a:solidFill>
                <a:latin typeface="Calibri" panose="020F0502020204030204"/>
                <a:ea typeface="等线" panose="02010600030101010101" pitchFamily="2" charset="-122"/>
              </a:rPr>
              <a:t>“Enroll” &amp; “Drop”</a:t>
            </a:r>
          </a:p>
          <a:p>
            <a:pPr marL="914400" lvl="1" indent="-457200">
              <a:buFont typeface="Arial" panose="020B0604020202020204" pitchFamily="34" charset="0"/>
              <a:buChar char="•"/>
            </a:pPr>
            <a:r>
              <a:rPr kumimoji="0" lang="en-US" altLang="zh-SG"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rPr>
              <a:t>“Mark for another plan”</a:t>
            </a:r>
          </a:p>
          <a:p>
            <a:pPr marL="914400" lvl="1" indent="-457200">
              <a:buFont typeface="Arial" panose="020B0604020202020204" pitchFamily="34" charset="0"/>
              <a:buChar char="•"/>
            </a:pPr>
            <a:endParaRPr kumimoji="0" lang="en-US" altLang="zh-SG"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endParaRPr>
          </a:p>
          <a:p>
            <a:pPr marL="457200" indent="-457200">
              <a:buFont typeface="Arial" panose="020B0604020202020204" pitchFamily="34" charset="0"/>
              <a:buChar char="•"/>
            </a:pPr>
            <a:r>
              <a:rPr lang="en-US" altLang="zh-SG" sz="2800" b="1" dirty="0">
                <a:solidFill>
                  <a:prstClr val="white"/>
                </a:solidFill>
                <a:latin typeface="Calibri" panose="020F0502020204030204"/>
                <a:ea typeface="等线" panose="02010600030101010101" pitchFamily="2" charset="-122"/>
              </a:rPr>
              <a:t>Detect time conflicts</a:t>
            </a:r>
            <a:endParaRPr kumimoji="0" lang="en-US" altLang="zh-SG" sz="2800"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SG"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SG" sz="2800" b="1" dirty="0">
                <a:solidFill>
                  <a:prstClr val="white"/>
                </a:solidFill>
                <a:latin typeface="Calibri" panose="020F0502020204030204"/>
                <a:ea typeface="等线" panose="02010600030101010101" pitchFamily="2" charset="-122"/>
              </a:rPr>
              <a:t>Download</a:t>
            </a:r>
            <a:r>
              <a:rPr lang="en-US" altLang="zh-SG" sz="2800" dirty="0">
                <a:solidFill>
                  <a:prstClr val="white"/>
                </a:solidFill>
                <a:latin typeface="Calibri" panose="020F0502020204030204"/>
                <a:ea typeface="等线" panose="02010600030101010101" pitchFamily="2" charset="-122"/>
              </a:rPr>
              <a:t> </a:t>
            </a:r>
            <a:r>
              <a:rPr lang="en-US" altLang="zh-SG" sz="2800" b="1" dirty="0">
                <a:solidFill>
                  <a:prstClr val="white"/>
                </a:solidFill>
                <a:latin typeface="Calibri" panose="020F0502020204030204"/>
                <a:ea typeface="等线" panose="02010600030101010101" pitchFamily="2" charset="-122"/>
              </a:rPr>
              <a:t>the timetable</a:t>
            </a:r>
          </a:p>
          <a:p>
            <a:pPr marL="914400" lvl="1" indent="-457200">
              <a:buFont typeface="Arial" panose="020B0604020202020204" pitchFamily="34" charset="0"/>
              <a:buChar char="•"/>
            </a:pPr>
            <a:r>
              <a:rPr lang="en-US" altLang="zh-SG" sz="2800" dirty="0">
                <a:solidFill>
                  <a:prstClr val="white"/>
                </a:solidFill>
                <a:latin typeface="Calibri" panose="020F0502020204030204"/>
                <a:ea typeface="等线" panose="02010600030101010101" pitchFamily="2" charset="-122"/>
              </a:rPr>
              <a:t>Many students prefer to use the course timetable as their wallpapers</a:t>
            </a:r>
            <a:endParaRPr kumimoji="0" lang="en-US" altLang="zh-SG"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endParaRPr>
          </a:p>
        </p:txBody>
      </p:sp>
    </p:spTree>
    <p:extLst>
      <p:ext uri="{BB962C8B-B14F-4D97-AF65-F5344CB8AC3E}">
        <p14:creationId xmlns:p14="http://schemas.microsoft.com/office/powerpoint/2010/main" val="311192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ED763D-AAC8-98EC-6B4D-B21112DC64EB}"/>
              </a:ext>
            </a:extLst>
          </p:cNvPr>
          <p:cNvSpPr>
            <a:spLocks noGrp="1"/>
          </p:cNvSpPr>
          <p:nvPr>
            <p:ph type="title"/>
          </p:nvPr>
        </p:nvSpPr>
        <p:spPr>
          <a:xfrm>
            <a:off x="565509" y="518423"/>
            <a:ext cx="3366628" cy="1423397"/>
          </a:xfrm>
          <a:noFill/>
        </p:spPr>
        <p:txBody>
          <a:bodyPr vert="horz" lIns="91440" tIns="45720" rIns="91440" bIns="45720" rtlCol="0" anchor="ctr">
            <a:normAutofit/>
          </a:bodyPr>
          <a:lstStyle/>
          <a:p>
            <a:r>
              <a:rPr lang="en-US" altLang="zh-SG" sz="4800" kern="1200" dirty="0">
                <a:solidFill>
                  <a:schemeClr val="bg1"/>
                </a:solidFill>
                <a:latin typeface="+mj-lt"/>
                <a:ea typeface="+mj-ea"/>
                <a:cs typeface="+mj-cs"/>
              </a:rPr>
              <a:t>Motivation</a:t>
            </a:r>
          </a:p>
        </p:txBody>
      </p:sp>
      <p:sp>
        <p:nvSpPr>
          <p:cNvPr id="5" name="Title 1">
            <a:extLst>
              <a:ext uri="{FF2B5EF4-FFF2-40B4-BE49-F238E27FC236}">
                <a16:creationId xmlns:a16="http://schemas.microsoft.com/office/drawing/2014/main" id="{35D8F055-0B54-2A89-39AC-1997213D1D25}"/>
              </a:ext>
            </a:extLst>
          </p:cNvPr>
          <p:cNvSpPr txBox="1">
            <a:spLocks/>
          </p:cNvSpPr>
          <p:nvPr/>
        </p:nvSpPr>
        <p:spPr>
          <a:xfrm>
            <a:off x="558499" y="1769028"/>
            <a:ext cx="10811645" cy="151119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L</a:t>
            </a:r>
            <a:r>
              <a:rPr kumimoji="0" lang="en-US" altLang="zh-CN"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ast term, I went to HKUST for an exchange, and I saw them facing the same issue and some of their students developed this.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hlinkClick r:id="rId2"/>
              </a:rPr>
              <a:t>https://coust.github.io/</a:t>
            </a: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p:txBody>
      </p:sp>
      <p:pic>
        <p:nvPicPr>
          <p:cNvPr id="27" name="Picture 26" descr="A screenshot of a computer&#10;&#10;Description automatically generated">
            <a:extLst>
              <a:ext uri="{FF2B5EF4-FFF2-40B4-BE49-F238E27FC236}">
                <a16:creationId xmlns:a16="http://schemas.microsoft.com/office/drawing/2014/main" id="{BFF959F5-533F-2BC1-FA71-CC9C10C49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504" y="3210267"/>
            <a:ext cx="5260984" cy="3029176"/>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56699730-07E4-A3CD-E6EC-3FBDB60F81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504" y="3205101"/>
            <a:ext cx="5340545" cy="3056210"/>
          </a:xfrm>
          <a:prstGeom prst="rect">
            <a:avLst/>
          </a:prstGeom>
        </p:spPr>
      </p:pic>
    </p:spTree>
    <p:extLst>
      <p:ext uri="{BB962C8B-B14F-4D97-AF65-F5344CB8AC3E}">
        <p14:creationId xmlns:p14="http://schemas.microsoft.com/office/powerpoint/2010/main" val="35753010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6793CE-592D-270E-2F61-FEE37CE9669E}"/>
              </a:ext>
            </a:extLst>
          </p:cNvPr>
          <p:cNvSpPr>
            <a:spLocks noGrp="1"/>
          </p:cNvSpPr>
          <p:nvPr>
            <p:ph type="title"/>
          </p:nvPr>
        </p:nvSpPr>
        <p:spPr>
          <a:xfrm>
            <a:off x="4669206" y="126745"/>
            <a:ext cx="3298904" cy="820960"/>
          </a:xfrm>
          <a:noFill/>
        </p:spPr>
        <p:txBody>
          <a:bodyPr vert="horz" lIns="91440" tIns="45720" rIns="91440" bIns="45720" rtlCol="0" anchor="ctr">
            <a:noAutofit/>
          </a:bodyPr>
          <a:lstStyle/>
          <a:p>
            <a:r>
              <a:rPr lang="en-US" altLang="zh-SG" sz="6000" kern="1200" dirty="0">
                <a:solidFill>
                  <a:schemeClr val="bg1"/>
                </a:solidFill>
                <a:latin typeface="+mj-lt"/>
                <a:ea typeface="+mj-ea"/>
                <a:cs typeface="+mj-cs"/>
              </a:rPr>
              <a:t>Showcase</a:t>
            </a:r>
          </a:p>
        </p:txBody>
      </p:sp>
      <p:sp>
        <p:nvSpPr>
          <p:cNvPr id="4" name="Title 1">
            <a:extLst>
              <a:ext uri="{FF2B5EF4-FFF2-40B4-BE49-F238E27FC236}">
                <a16:creationId xmlns:a16="http://schemas.microsoft.com/office/drawing/2014/main" id="{AE30F8A5-BA48-11B6-6312-009A00EDE426}"/>
              </a:ext>
            </a:extLst>
          </p:cNvPr>
          <p:cNvSpPr txBox="1">
            <a:spLocks/>
          </p:cNvSpPr>
          <p:nvPr/>
        </p:nvSpPr>
        <p:spPr>
          <a:xfrm>
            <a:off x="579234" y="1258696"/>
            <a:ext cx="10811645" cy="90932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p:txBody>
      </p:sp>
      <p:pic>
        <p:nvPicPr>
          <p:cNvPr id="6" name="SUTDTimePlanner_Demo_2.0">
            <a:hlinkClick r:id="" action="ppaction://media"/>
            <a:extLst>
              <a:ext uri="{FF2B5EF4-FFF2-40B4-BE49-F238E27FC236}">
                <a16:creationId xmlns:a16="http://schemas.microsoft.com/office/drawing/2014/main" id="{7E003BE9-904D-FB72-CEC9-ED7570690D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5378" y="947705"/>
            <a:ext cx="9103657" cy="5689786"/>
          </a:xfrm>
          <a:prstGeom prst="rect">
            <a:avLst/>
          </a:prstGeom>
        </p:spPr>
      </p:pic>
    </p:spTree>
    <p:extLst>
      <p:ext uri="{BB962C8B-B14F-4D97-AF65-F5344CB8AC3E}">
        <p14:creationId xmlns:p14="http://schemas.microsoft.com/office/powerpoint/2010/main" val="419177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6793CE-592D-270E-2F61-FEE37CE9669E}"/>
              </a:ext>
            </a:extLst>
          </p:cNvPr>
          <p:cNvSpPr>
            <a:spLocks noGrp="1"/>
          </p:cNvSpPr>
          <p:nvPr>
            <p:ph type="title"/>
          </p:nvPr>
        </p:nvSpPr>
        <p:spPr>
          <a:xfrm>
            <a:off x="1609434" y="984857"/>
            <a:ext cx="8970083" cy="820960"/>
          </a:xfrm>
          <a:noFill/>
        </p:spPr>
        <p:txBody>
          <a:bodyPr vert="horz" lIns="91440" tIns="45720" rIns="91440" bIns="45720" rtlCol="0" anchor="ctr">
            <a:noAutofit/>
          </a:bodyPr>
          <a:lstStyle/>
          <a:p>
            <a:r>
              <a:rPr lang="en-US" altLang="zh-SG" sz="6000" dirty="0">
                <a:solidFill>
                  <a:schemeClr val="bg1"/>
                </a:solidFill>
              </a:rPr>
              <a:t>Request for Official Supports</a:t>
            </a:r>
          </a:p>
        </p:txBody>
      </p:sp>
      <p:sp>
        <p:nvSpPr>
          <p:cNvPr id="4" name="Title 1">
            <a:extLst>
              <a:ext uri="{FF2B5EF4-FFF2-40B4-BE49-F238E27FC236}">
                <a16:creationId xmlns:a16="http://schemas.microsoft.com/office/drawing/2014/main" id="{AE30F8A5-BA48-11B6-6312-009A00EDE426}"/>
              </a:ext>
            </a:extLst>
          </p:cNvPr>
          <p:cNvSpPr txBox="1">
            <a:spLocks/>
          </p:cNvSpPr>
          <p:nvPr/>
        </p:nvSpPr>
        <p:spPr>
          <a:xfrm>
            <a:off x="666057" y="2357872"/>
            <a:ext cx="10811645" cy="3331370"/>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altLang="zh-SG" sz="2800" b="1" dirty="0">
                <a:solidFill>
                  <a:prstClr val="white"/>
                </a:solidFill>
                <a:latin typeface="Calibri Light" panose="020F0302020204030204"/>
                <a:ea typeface="等线 Light" panose="02010600030101010101" pitchFamily="2" charset="-122"/>
              </a:rPr>
              <a:t>I</a:t>
            </a: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 need the official course times before each </a:t>
            </a:r>
            <a:r>
              <a:rPr lang="en-US" altLang="zh-SG" sz="2800" b="1" dirty="0">
                <a:solidFill>
                  <a:prstClr val="white"/>
                </a:solidFill>
                <a:latin typeface="Calibri Light" panose="020F0302020204030204"/>
                <a:ea typeface="等线 Light" panose="02010600030101010101" pitchFamily="2" charset="-122"/>
              </a:rPr>
              <a:t>enrollment / </a:t>
            </a: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term starts.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altLang="zh-SG" sz="2800" b="1" dirty="0">
              <a:solidFill>
                <a:prstClr val="white"/>
              </a:solidFill>
              <a:latin typeface="Calibri Light" panose="020F0302020204030204"/>
              <a:ea typeface="等线 Light" panose="02010600030101010101" pitchFamily="2" charset="-122"/>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If this project can be further supported by school, some UI design suggestions such as themes and fonts choices would be very helpful, to align this website with the theme of SUTD officials.</a:t>
            </a: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altLang="zh-SG" sz="2800" b="1" dirty="0">
              <a:solidFill>
                <a:prstClr val="white"/>
              </a:solidFill>
              <a:latin typeface="Calibri Light" panose="020F0302020204030204"/>
              <a:ea typeface="等线 Light" panose="02010600030101010101" pitchFamily="2" charset="-122"/>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rPr>
              <a:t>The web</a:t>
            </a:r>
            <a:r>
              <a:rPr lang="en-US" altLang="zh-SG" sz="2800" b="1" dirty="0">
                <a:solidFill>
                  <a:prstClr val="white"/>
                </a:solidFill>
                <a:latin typeface="Calibri Light" panose="020F0302020204030204"/>
                <a:ea typeface="等线 Light" panose="02010600030101010101" pitchFamily="2" charset="-122"/>
              </a:rPr>
              <a:t>site could serve as a student developed tool to support SUTD students’ course enrollments.</a:t>
            </a:r>
            <a:endParaRPr kumimoji="0" lang="en-US" altLang="zh-SG" sz="2800" b="1" i="0" u="none" strike="noStrike" kern="1200" cap="none" spc="0" normalizeH="0" baseline="0" noProof="0" dirty="0">
              <a:ln>
                <a:noFill/>
              </a:ln>
              <a:solidFill>
                <a:prstClr val="white"/>
              </a:solidFill>
              <a:effectLst/>
              <a:uLnTx/>
              <a:uFillTx/>
              <a:latin typeface="Calibri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3309764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1">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13">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15">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1" name="Oval 16">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17">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18">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19">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Oval 20">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21">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Rectangle 23">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Group 25">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9" name="Straight Connector 26">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27">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28">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29">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63" name="Group 31">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4" name="Rectangle 37">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5" name="Group 39">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9018B45-6268-957E-CC45-18C2C1F2FBF1}"/>
              </a:ext>
            </a:extLst>
          </p:cNvPr>
          <p:cNvSpPr>
            <a:spLocks noGrp="1"/>
          </p:cNvSpPr>
          <p:nvPr>
            <p:ph type="ctrTitle"/>
          </p:nvPr>
        </p:nvSpPr>
        <p:spPr>
          <a:xfrm>
            <a:off x="2884289" y="3370781"/>
            <a:ext cx="6409209" cy="1174857"/>
          </a:xfrm>
          <a:noFill/>
        </p:spPr>
        <p:txBody>
          <a:bodyPr anchor="t">
            <a:noAutofit/>
          </a:bodyPr>
          <a:lstStyle/>
          <a:p>
            <a:pPr algn="l"/>
            <a:r>
              <a:rPr lang="en-US" altLang="zh-SG" sz="9600" b="1" dirty="0">
                <a:solidFill>
                  <a:srgbClr val="92D050"/>
                </a:solidFill>
              </a:rPr>
              <a:t>T</a:t>
            </a:r>
            <a:r>
              <a:rPr lang="en-US" altLang="zh-SG" sz="9600" b="1" dirty="0">
                <a:solidFill>
                  <a:srgbClr val="FF5050"/>
                </a:solidFill>
              </a:rPr>
              <a:t>H</a:t>
            </a:r>
            <a:r>
              <a:rPr lang="en-US" altLang="zh-SG" sz="9600" b="1" dirty="0">
                <a:solidFill>
                  <a:schemeClr val="accent3">
                    <a:lumMod val="60000"/>
                    <a:lumOff val="40000"/>
                  </a:schemeClr>
                </a:solidFill>
              </a:rPr>
              <a:t>A</a:t>
            </a:r>
            <a:r>
              <a:rPr lang="en-US" altLang="zh-SG" sz="9600" b="1" dirty="0">
                <a:solidFill>
                  <a:srgbClr val="FFFF66"/>
                </a:solidFill>
              </a:rPr>
              <a:t>N</a:t>
            </a:r>
            <a:r>
              <a:rPr lang="en-US" altLang="zh-SG" sz="9600" b="1" dirty="0">
                <a:solidFill>
                  <a:srgbClr val="FF5050"/>
                </a:solidFill>
              </a:rPr>
              <a:t>K</a:t>
            </a:r>
            <a:r>
              <a:rPr lang="en-US" altLang="zh-SG" sz="9600" b="1" dirty="0">
                <a:solidFill>
                  <a:schemeClr val="bg1"/>
                </a:solidFill>
              </a:rPr>
              <a:t> </a:t>
            </a:r>
            <a:r>
              <a:rPr lang="en-US" altLang="zh-SG" sz="9600" b="1" dirty="0">
                <a:solidFill>
                  <a:schemeClr val="accent3">
                    <a:lumMod val="60000"/>
                    <a:lumOff val="40000"/>
                  </a:schemeClr>
                </a:solidFill>
              </a:rPr>
              <a:t>Y</a:t>
            </a:r>
            <a:r>
              <a:rPr lang="en-US" altLang="zh-SG" sz="9600" b="1" dirty="0">
                <a:solidFill>
                  <a:srgbClr val="92D050"/>
                </a:solidFill>
              </a:rPr>
              <a:t>O</a:t>
            </a:r>
            <a:r>
              <a:rPr lang="en-US" altLang="zh-SG" sz="9600" b="1" dirty="0">
                <a:solidFill>
                  <a:srgbClr val="FF5050"/>
                </a:solidFill>
              </a:rPr>
              <a:t>U</a:t>
            </a:r>
            <a:r>
              <a:rPr lang="en-US" altLang="zh-SG" sz="9600" b="1" dirty="0">
                <a:solidFill>
                  <a:srgbClr val="FFFF66"/>
                </a:solidFill>
              </a:rPr>
              <a:t>!</a:t>
            </a:r>
            <a:endParaRPr lang="zh-SG" altLang="en-US" sz="9600" b="1" dirty="0">
              <a:solidFill>
                <a:srgbClr val="FFFF66"/>
              </a:solidFill>
            </a:endParaRPr>
          </a:p>
        </p:txBody>
      </p:sp>
      <p:sp>
        <p:nvSpPr>
          <p:cNvPr id="3" name="Subtitle 2">
            <a:extLst>
              <a:ext uri="{FF2B5EF4-FFF2-40B4-BE49-F238E27FC236}">
                <a16:creationId xmlns:a16="http://schemas.microsoft.com/office/drawing/2014/main" id="{8D3F774E-B1D8-33BA-8777-5BB038A05E8D}"/>
              </a:ext>
            </a:extLst>
          </p:cNvPr>
          <p:cNvSpPr>
            <a:spLocks noGrp="1"/>
          </p:cNvSpPr>
          <p:nvPr>
            <p:ph type="subTitle" idx="1"/>
          </p:nvPr>
        </p:nvSpPr>
        <p:spPr>
          <a:xfrm>
            <a:off x="3033807" y="5593366"/>
            <a:ext cx="6107291" cy="503278"/>
          </a:xfrm>
          <a:noFill/>
        </p:spPr>
        <p:txBody>
          <a:bodyPr anchor="t">
            <a:normAutofit/>
          </a:bodyPr>
          <a:lstStyle/>
          <a:p>
            <a:pPr algn="l"/>
            <a:r>
              <a:rPr lang="en-US" altLang="zh-SG" dirty="0">
                <a:solidFill>
                  <a:schemeClr val="bg1"/>
                </a:solidFill>
                <a:hlinkClick r:id="rId3"/>
              </a:rPr>
              <a:t>https://github.com/TsukiSky/SUTDTimePlanner</a:t>
            </a:r>
            <a:endParaRPr lang="en-US" altLang="zh-SG" dirty="0">
              <a:solidFill>
                <a:schemeClr val="bg1"/>
              </a:solidFill>
            </a:endParaRPr>
          </a:p>
          <a:p>
            <a:pPr algn="l"/>
            <a:endParaRPr lang="zh-SG" altLang="en-US" dirty="0">
              <a:solidFill>
                <a:schemeClr val="bg1"/>
              </a:solidFill>
            </a:endParaRPr>
          </a:p>
        </p:txBody>
      </p:sp>
      <p:grpSp>
        <p:nvGrpSpPr>
          <p:cNvPr id="66" name="Group 45">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7" name="Straight Connector 46">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B517D045-89AB-E891-AAD6-E5EBA5AB2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79" y="1894856"/>
            <a:ext cx="10680206" cy="1142924"/>
          </a:xfrm>
          <a:prstGeom prst="rect">
            <a:avLst/>
          </a:prstGeom>
        </p:spPr>
      </p:pic>
    </p:spTree>
    <p:extLst>
      <p:ext uri="{BB962C8B-B14F-4D97-AF65-F5344CB8AC3E}">
        <p14:creationId xmlns:p14="http://schemas.microsoft.com/office/powerpoint/2010/main" val="534571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100</TotalTime>
  <Words>470</Words>
  <Application>Microsoft Office PowerPoint</Application>
  <PresentationFormat>Widescreen</PresentationFormat>
  <Paragraphs>48</Paragraphs>
  <Slides>8</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Söhne</vt:lpstr>
      <vt:lpstr>Arial</vt:lpstr>
      <vt:lpstr>Calibri</vt:lpstr>
      <vt:lpstr>Calibri Light</vt:lpstr>
      <vt:lpstr>Office Theme</vt:lpstr>
      <vt:lpstr>A web application tool for SUTD students to search for and pre-schedule courses.</vt:lpstr>
      <vt:lpstr>Introduction</vt:lpstr>
      <vt:lpstr>Challenges</vt:lpstr>
      <vt:lpstr>Solution</vt:lpstr>
      <vt:lpstr>Motivation</vt:lpstr>
      <vt:lpstr>Showcase</vt:lpstr>
      <vt:lpstr>Request for Official Supports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 application for SUTD students to search for and pre-schedule courses.</dc:title>
  <dc:creator>Siqi Xiang</dc:creator>
  <cp:lastModifiedBy>Siqi Xiang</cp:lastModifiedBy>
  <cp:revision>37</cp:revision>
  <dcterms:created xsi:type="dcterms:W3CDTF">2023-07-01T12:16:01Z</dcterms:created>
  <dcterms:modified xsi:type="dcterms:W3CDTF">2023-07-01T13:57:11Z</dcterms:modified>
</cp:coreProperties>
</file>